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11/9/2018</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3CB72-4237-47E9-A9DA-2348A97851FE}"/>
              </a:ext>
            </a:extLst>
          </p:cNvPr>
          <p:cNvSpPr>
            <a:spLocks noGrp="1"/>
          </p:cNvSpPr>
          <p:nvPr>
            <p:ph type="ctrTitle"/>
          </p:nvPr>
        </p:nvSpPr>
        <p:spPr/>
        <p:txBody>
          <a:bodyPr/>
          <a:lstStyle/>
          <a:p>
            <a:pPr algn="l"/>
            <a:r>
              <a:rPr lang="en-US" dirty="0"/>
              <a:t>EMTALA</a:t>
            </a:r>
            <a:br>
              <a:rPr lang="en-US" dirty="0"/>
            </a:br>
            <a:endParaRPr lang="en-US" dirty="0"/>
          </a:p>
        </p:txBody>
      </p:sp>
      <p:sp>
        <p:nvSpPr>
          <p:cNvPr id="3" name="Subtitle 2">
            <a:extLst>
              <a:ext uri="{FF2B5EF4-FFF2-40B4-BE49-F238E27FC236}">
                <a16:creationId xmlns:a16="http://schemas.microsoft.com/office/drawing/2014/main" id="{FC0EA66F-CB3D-4C12-BDB7-A86BC03C0FC5}"/>
              </a:ext>
            </a:extLst>
          </p:cNvPr>
          <p:cNvSpPr>
            <a:spLocks noGrp="1"/>
          </p:cNvSpPr>
          <p:nvPr>
            <p:ph type="subTitle" idx="1"/>
          </p:nvPr>
        </p:nvSpPr>
        <p:spPr>
          <a:xfrm>
            <a:off x="1507067" y="4050833"/>
            <a:ext cx="7766936" cy="2413467"/>
          </a:xfrm>
        </p:spPr>
        <p:txBody>
          <a:bodyPr>
            <a:normAutofit/>
          </a:bodyPr>
          <a:lstStyle/>
          <a:p>
            <a:pPr algn="l"/>
            <a:r>
              <a:rPr lang="en-US" dirty="0" err="1"/>
              <a:t>Lession</a:t>
            </a:r>
            <a:r>
              <a:rPr lang="en-US" dirty="0"/>
              <a:t> 1:  Introduction</a:t>
            </a:r>
          </a:p>
          <a:p>
            <a:pPr algn="l"/>
            <a:r>
              <a:rPr lang="en-US" dirty="0" err="1"/>
              <a:t>Lession</a:t>
            </a:r>
            <a:r>
              <a:rPr lang="en-US" dirty="0"/>
              <a:t> 2:  History and Enforcement</a:t>
            </a:r>
          </a:p>
          <a:p>
            <a:pPr algn="l"/>
            <a:r>
              <a:rPr lang="en-US" dirty="0"/>
              <a:t>Lesson 3;  Medical Screening</a:t>
            </a:r>
          </a:p>
          <a:p>
            <a:pPr algn="l"/>
            <a:r>
              <a:rPr lang="en-US" dirty="0"/>
              <a:t>Lesson 4;  Stabilizing Care</a:t>
            </a:r>
          </a:p>
          <a:p>
            <a:pPr algn="l"/>
            <a:r>
              <a:rPr lang="en-US" dirty="0"/>
              <a:t>Lesson 5:  On-Call Physician</a:t>
            </a:r>
          </a:p>
          <a:p>
            <a:pPr algn="l"/>
            <a:r>
              <a:rPr lang="en-US" dirty="0"/>
              <a:t>Lesson 6:  Appropriate Transfer</a:t>
            </a:r>
          </a:p>
        </p:txBody>
      </p:sp>
    </p:spTree>
    <p:extLst>
      <p:ext uri="{BB962C8B-B14F-4D97-AF65-F5344CB8AC3E}">
        <p14:creationId xmlns:p14="http://schemas.microsoft.com/office/powerpoint/2010/main" val="2709749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5E225-D5D6-42B4-9432-DD99671926D8}"/>
              </a:ext>
            </a:extLst>
          </p:cNvPr>
          <p:cNvSpPr>
            <a:spLocks noGrp="1"/>
          </p:cNvSpPr>
          <p:nvPr>
            <p:ph type="title"/>
          </p:nvPr>
        </p:nvSpPr>
        <p:spPr/>
        <p:txBody>
          <a:bodyPr/>
          <a:lstStyle/>
          <a:p>
            <a:r>
              <a:rPr lang="en-US" dirty="0"/>
              <a:t>EMTALA Medical Screening Exam (MSE)</a:t>
            </a:r>
          </a:p>
        </p:txBody>
      </p:sp>
      <p:sp>
        <p:nvSpPr>
          <p:cNvPr id="3" name="Content Placeholder 2">
            <a:extLst>
              <a:ext uri="{FF2B5EF4-FFF2-40B4-BE49-F238E27FC236}">
                <a16:creationId xmlns:a16="http://schemas.microsoft.com/office/drawing/2014/main" id="{F02FB9A6-1374-4F01-A1C9-AE824306D5EB}"/>
              </a:ext>
            </a:extLst>
          </p:cNvPr>
          <p:cNvSpPr>
            <a:spLocks noGrp="1"/>
          </p:cNvSpPr>
          <p:nvPr>
            <p:ph idx="1"/>
          </p:nvPr>
        </p:nvSpPr>
        <p:spPr/>
        <p:txBody>
          <a:bodyPr/>
          <a:lstStyle/>
          <a:p>
            <a:r>
              <a:rPr lang="en-US" dirty="0"/>
              <a:t>Hospitals must not:</a:t>
            </a:r>
          </a:p>
          <a:p>
            <a:pPr lvl="2"/>
            <a:r>
              <a:rPr lang="en-US" dirty="0"/>
              <a:t>Delay an MSE to collect financial information or present financial paperwork</a:t>
            </a:r>
          </a:p>
          <a:p>
            <a:pPr lvl="2"/>
            <a:r>
              <a:rPr lang="en-US" dirty="0"/>
              <a:t>Refuse to provide an MSE because a patient’s health plan will not authorize an MSE or to request pre-authorization before performing an MSE</a:t>
            </a:r>
          </a:p>
          <a:p>
            <a:pPr lvl="2"/>
            <a:r>
              <a:rPr lang="en-US" dirty="0"/>
              <a:t>Convince a patient to leave before an MSE by discussing the cost of emergency services</a:t>
            </a:r>
          </a:p>
          <a:p>
            <a:r>
              <a:rPr lang="en-US" dirty="0"/>
              <a:t>To comply with EMTALA, do not talk about payment until AFTER the patient has been screened and stabilized.</a:t>
            </a:r>
          </a:p>
          <a:p>
            <a:r>
              <a:rPr lang="en-US" dirty="0"/>
              <a:t>All Medicare hospitals must post EMTALA signs:</a:t>
            </a:r>
          </a:p>
          <a:p>
            <a:pPr lvl="1"/>
            <a:r>
              <a:rPr lang="en-US" dirty="0"/>
              <a:t>Must inform patients about their rights under EMTALA</a:t>
            </a:r>
          </a:p>
          <a:p>
            <a:pPr lvl="1"/>
            <a:r>
              <a:rPr lang="en-US" dirty="0"/>
              <a:t>Should explain that an MSE will be provided regardless of ability to pay</a:t>
            </a:r>
          </a:p>
        </p:txBody>
      </p:sp>
    </p:spTree>
    <p:extLst>
      <p:ext uri="{BB962C8B-B14F-4D97-AF65-F5344CB8AC3E}">
        <p14:creationId xmlns:p14="http://schemas.microsoft.com/office/powerpoint/2010/main" val="2897323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79307-9399-4F5A-9D98-3C681717B988}"/>
              </a:ext>
            </a:extLst>
          </p:cNvPr>
          <p:cNvSpPr>
            <a:spLocks noGrp="1"/>
          </p:cNvSpPr>
          <p:nvPr>
            <p:ph type="title"/>
          </p:nvPr>
        </p:nvSpPr>
        <p:spPr/>
        <p:txBody>
          <a:bodyPr/>
          <a:lstStyle/>
          <a:p>
            <a:r>
              <a:rPr lang="en-US" dirty="0"/>
              <a:t>EMTALA Medical Screening Exam (MSE)</a:t>
            </a:r>
          </a:p>
        </p:txBody>
      </p:sp>
      <p:sp>
        <p:nvSpPr>
          <p:cNvPr id="3" name="Content Placeholder 2">
            <a:extLst>
              <a:ext uri="{FF2B5EF4-FFF2-40B4-BE49-F238E27FC236}">
                <a16:creationId xmlns:a16="http://schemas.microsoft.com/office/drawing/2014/main" id="{044DCC87-7D04-417D-8798-674B0A049A56}"/>
              </a:ext>
            </a:extLst>
          </p:cNvPr>
          <p:cNvSpPr>
            <a:spLocks noGrp="1"/>
          </p:cNvSpPr>
          <p:nvPr>
            <p:ph idx="1"/>
          </p:nvPr>
        </p:nvSpPr>
        <p:spPr/>
        <p:txBody>
          <a:bodyPr/>
          <a:lstStyle/>
          <a:p>
            <a:r>
              <a:rPr lang="en-US" dirty="0"/>
              <a:t>Triage is not an acceptable MSE under EMTALA.</a:t>
            </a:r>
          </a:p>
          <a:p>
            <a:r>
              <a:rPr lang="en-US" dirty="0"/>
              <a:t>The MSE must be comprehensive enough to determine whether a patient has an emergency medical condition.</a:t>
            </a:r>
          </a:p>
          <a:p>
            <a:r>
              <a:rPr lang="en-US" dirty="0"/>
              <a:t>In general, determining or excluding an emergency medical condition may require:</a:t>
            </a:r>
          </a:p>
          <a:p>
            <a:pPr lvl="1"/>
            <a:r>
              <a:rPr lang="en-US" dirty="0"/>
              <a:t>A complete medical history</a:t>
            </a:r>
          </a:p>
          <a:p>
            <a:pPr lvl="1"/>
            <a:r>
              <a:rPr lang="en-US" dirty="0"/>
              <a:t>Taking vital signs at regular intervals</a:t>
            </a:r>
          </a:p>
          <a:p>
            <a:pPr lvl="1"/>
            <a:r>
              <a:rPr lang="en-US" dirty="0"/>
              <a:t>Performing a physical examination</a:t>
            </a:r>
          </a:p>
          <a:p>
            <a:pPr lvl="1"/>
            <a:r>
              <a:rPr lang="en-US" dirty="0"/>
              <a:t>Performing any necessary lab or imaging studies</a:t>
            </a:r>
          </a:p>
        </p:txBody>
      </p:sp>
    </p:spTree>
    <p:extLst>
      <p:ext uri="{BB962C8B-B14F-4D97-AF65-F5344CB8AC3E}">
        <p14:creationId xmlns:p14="http://schemas.microsoft.com/office/powerpoint/2010/main" val="2511755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A14F2-CCA2-469C-9AA6-58E04ED7CDC9}"/>
              </a:ext>
            </a:extLst>
          </p:cNvPr>
          <p:cNvSpPr>
            <a:spLocks noGrp="1"/>
          </p:cNvSpPr>
          <p:nvPr>
            <p:ph type="title"/>
          </p:nvPr>
        </p:nvSpPr>
        <p:spPr/>
        <p:txBody>
          <a:bodyPr/>
          <a:lstStyle/>
          <a:p>
            <a:r>
              <a:rPr lang="en-US" dirty="0"/>
              <a:t>EMTALA Medical Screening Exam (MSE)</a:t>
            </a:r>
          </a:p>
        </p:txBody>
      </p:sp>
      <p:sp>
        <p:nvSpPr>
          <p:cNvPr id="3" name="Content Placeholder 2">
            <a:extLst>
              <a:ext uri="{FF2B5EF4-FFF2-40B4-BE49-F238E27FC236}">
                <a16:creationId xmlns:a16="http://schemas.microsoft.com/office/drawing/2014/main" id="{C0F1E7F4-43F1-4890-947B-317D08A49E56}"/>
              </a:ext>
            </a:extLst>
          </p:cNvPr>
          <p:cNvSpPr>
            <a:spLocks noGrp="1"/>
          </p:cNvSpPr>
          <p:nvPr>
            <p:ph idx="1"/>
          </p:nvPr>
        </p:nvSpPr>
        <p:spPr/>
        <p:txBody>
          <a:bodyPr/>
          <a:lstStyle/>
          <a:p>
            <a:pPr marL="0" indent="0">
              <a:buNone/>
            </a:pPr>
            <a:r>
              <a:rPr lang="en-US" dirty="0"/>
              <a:t>The MSE must be able to rule out any possible physical cause for a psychiatric patient’s symptoms.  The MSE should look for trauma and medical disease.</a:t>
            </a:r>
          </a:p>
          <a:p>
            <a:pPr marL="0" indent="0">
              <a:buNone/>
            </a:pPr>
            <a:r>
              <a:rPr lang="en-US" dirty="0"/>
              <a:t>The MSE must be able to rule out any possible physical cause for an intoxicated patient’s symptoms.  The MSE should look for trauma, medical disease, side effects of medication or a psychiatric disorder.</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41908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F9C5C-E46C-4DC3-921A-487EE5E5E555}"/>
              </a:ext>
            </a:extLst>
          </p:cNvPr>
          <p:cNvSpPr>
            <a:spLocks noGrp="1"/>
          </p:cNvSpPr>
          <p:nvPr>
            <p:ph type="title"/>
          </p:nvPr>
        </p:nvSpPr>
        <p:spPr/>
        <p:txBody>
          <a:bodyPr/>
          <a:lstStyle/>
          <a:p>
            <a:r>
              <a:rPr lang="en-US" dirty="0"/>
              <a:t>EMTALA Medical Screening Exam (MSE)</a:t>
            </a:r>
          </a:p>
        </p:txBody>
      </p:sp>
      <p:sp>
        <p:nvSpPr>
          <p:cNvPr id="3" name="Content Placeholder 2">
            <a:extLst>
              <a:ext uri="{FF2B5EF4-FFF2-40B4-BE49-F238E27FC236}">
                <a16:creationId xmlns:a16="http://schemas.microsoft.com/office/drawing/2014/main" id="{D647447D-82C7-417F-8AFC-695D67D307F1}"/>
              </a:ext>
            </a:extLst>
          </p:cNvPr>
          <p:cNvSpPr>
            <a:spLocks noGrp="1"/>
          </p:cNvSpPr>
          <p:nvPr>
            <p:ph idx="1"/>
          </p:nvPr>
        </p:nvSpPr>
        <p:spPr>
          <a:xfrm>
            <a:off x="677334" y="1422400"/>
            <a:ext cx="8596668" cy="5156199"/>
          </a:xfrm>
        </p:spPr>
        <p:txBody>
          <a:bodyPr/>
          <a:lstStyle/>
          <a:p>
            <a:r>
              <a:rPr lang="en-US" dirty="0"/>
              <a:t>Physicians must be on-call to perform </a:t>
            </a:r>
            <a:r>
              <a:rPr lang="en-US" dirty="0" err="1"/>
              <a:t>MSEs.</a:t>
            </a:r>
            <a:r>
              <a:rPr lang="en-US" dirty="0"/>
              <a:t>  However, EMTALA also allows non-physicians to perform </a:t>
            </a:r>
            <a:r>
              <a:rPr lang="en-US" dirty="0" err="1"/>
              <a:t>MSEs.</a:t>
            </a:r>
            <a:endParaRPr lang="en-US" dirty="0"/>
          </a:p>
          <a:p>
            <a:r>
              <a:rPr lang="en-US" dirty="0"/>
              <a:t>These non-physicians must be qualified medical personnel (QMP).  If the hospital has QMP who perform MSEs:</a:t>
            </a:r>
          </a:p>
          <a:p>
            <a:pPr lvl="1"/>
            <a:r>
              <a:rPr lang="en-US" dirty="0"/>
              <a:t>The QMP must have the authority to order any needed tests</a:t>
            </a:r>
          </a:p>
          <a:p>
            <a:pPr lvl="1"/>
            <a:r>
              <a:rPr lang="en-US" dirty="0"/>
              <a:t>The MSE must be within the QMP’s scope of practice under state law.</a:t>
            </a:r>
          </a:p>
          <a:p>
            <a:pPr lvl="1"/>
            <a:r>
              <a:rPr lang="en-US" dirty="0"/>
              <a:t>The MSE must be part of the QMP’s job description</a:t>
            </a:r>
          </a:p>
          <a:p>
            <a:pPr lvl="1"/>
            <a:r>
              <a:rPr lang="en-US" dirty="0"/>
              <a:t>The QMP’s personnel records must have documentation of MSE training, competencies, qualifications and quality review</a:t>
            </a:r>
          </a:p>
          <a:p>
            <a:pPr lvl="1"/>
            <a:r>
              <a:rPr lang="en-US" dirty="0"/>
              <a:t>The hospital must have a written protocol authorizing QMP to perform MSEs and must describe when a physician should be called to back up a QMP</a:t>
            </a:r>
          </a:p>
          <a:p>
            <a:pPr lvl="1"/>
            <a:r>
              <a:rPr lang="en-US" dirty="0"/>
              <a:t>Physicians who back up QMP must be on-call and respond promptly when called for backup</a:t>
            </a:r>
          </a:p>
          <a:p>
            <a:endParaRPr lang="en-US" dirty="0"/>
          </a:p>
        </p:txBody>
      </p:sp>
    </p:spTree>
    <p:extLst>
      <p:ext uri="{BB962C8B-B14F-4D97-AF65-F5344CB8AC3E}">
        <p14:creationId xmlns:p14="http://schemas.microsoft.com/office/powerpoint/2010/main" val="2556766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410FB-3F53-44B2-9261-0D7F3EBB514E}"/>
              </a:ext>
            </a:extLst>
          </p:cNvPr>
          <p:cNvSpPr>
            <a:spLocks noGrp="1"/>
          </p:cNvSpPr>
          <p:nvPr>
            <p:ph type="title"/>
          </p:nvPr>
        </p:nvSpPr>
        <p:spPr/>
        <p:txBody>
          <a:bodyPr/>
          <a:lstStyle/>
          <a:p>
            <a:r>
              <a:rPr lang="en-US" dirty="0"/>
              <a:t>EMTALA Emergency Medical Condition (EMC)</a:t>
            </a:r>
          </a:p>
        </p:txBody>
      </p:sp>
      <p:sp>
        <p:nvSpPr>
          <p:cNvPr id="3" name="Content Placeholder 2">
            <a:extLst>
              <a:ext uri="{FF2B5EF4-FFF2-40B4-BE49-F238E27FC236}">
                <a16:creationId xmlns:a16="http://schemas.microsoft.com/office/drawing/2014/main" id="{84956998-FAEB-4EE3-8FC8-D6888517928C}"/>
              </a:ext>
            </a:extLst>
          </p:cNvPr>
          <p:cNvSpPr>
            <a:spLocks noGrp="1"/>
          </p:cNvSpPr>
          <p:nvPr>
            <p:ph idx="1"/>
          </p:nvPr>
        </p:nvSpPr>
        <p:spPr/>
        <p:txBody>
          <a:bodyPr/>
          <a:lstStyle/>
          <a:p>
            <a:r>
              <a:rPr lang="en-US" dirty="0"/>
              <a:t>Under EMTALA, an EMC can be general or active labor.</a:t>
            </a:r>
          </a:p>
          <a:p>
            <a:r>
              <a:rPr lang="en-US" dirty="0"/>
              <a:t>Under EMTALA, a patient has an EMC if the patient’s symptoms are severe enough to:</a:t>
            </a:r>
          </a:p>
          <a:p>
            <a:pPr lvl="1"/>
            <a:r>
              <a:rPr lang="en-US" dirty="0"/>
              <a:t>Seriously threaten the health and safety of the patient</a:t>
            </a:r>
          </a:p>
          <a:p>
            <a:pPr lvl="1"/>
            <a:r>
              <a:rPr lang="en-US" dirty="0"/>
              <a:t>Cause serious harm to the patient’s bodily function</a:t>
            </a:r>
          </a:p>
          <a:p>
            <a:pPr lvl="1"/>
            <a:r>
              <a:rPr lang="en-US" dirty="0"/>
              <a:t>Cause serious harm to any bodily part or organ</a:t>
            </a:r>
          </a:p>
          <a:p>
            <a:r>
              <a:rPr lang="en-US" dirty="0"/>
              <a:t>A pregnant woman has an EMS if she is having contractions (active labor) and:</a:t>
            </a:r>
          </a:p>
          <a:p>
            <a:pPr lvl="1"/>
            <a:r>
              <a:rPr lang="en-US" dirty="0"/>
              <a:t>She is likely to deliver before she can be transferred safely to another facility</a:t>
            </a:r>
          </a:p>
          <a:p>
            <a:pPr lvl="1"/>
            <a:r>
              <a:rPr lang="en-US" dirty="0"/>
              <a:t>Transfer could harm the woman or her unborn fetus </a:t>
            </a:r>
          </a:p>
        </p:txBody>
      </p:sp>
    </p:spTree>
    <p:extLst>
      <p:ext uri="{BB962C8B-B14F-4D97-AF65-F5344CB8AC3E}">
        <p14:creationId xmlns:p14="http://schemas.microsoft.com/office/powerpoint/2010/main" val="2070888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8888A-CFE3-490D-9FB3-B826966A9EAC}"/>
              </a:ext>
            </a:extLst>
          </p:cNvPr>
          <p:cNvSpPr>
            <a:spLocks noGrp="1"/>
          </p:cNvSpPr>
          <p:nvPr>
            <p:ph type="title"/>
          </p:nvPr>
        </p:nvSpPr>
        <p:spPr/>
        <p:txBody>
          <a:bodyPr/>
          <a:lstStyle/>
          <a:p>
            <a:r>
              <a:rPr lang="en-US" dirty="0"/>
              <a:t>EMTALA Emergency Medical Condition (EMC)</a:t>
            </a:r>
          </a:p>
        </p:txBody>
      </p:sp>
      <p:sp>
        <p:nvSpPr>
          <p:cNvPr id="3" name="Content Placeholder 2">
            <a:extLst>
              <a:ext uri="{FF2B5EF4-FFF2-40B4-BE49-F238E27FC236}">
                <a16:creationId xmlns:a16="http://schemas.microsoft.com/office/drawing/2014/main" id="{56EBB0A5-2BCA-4394-9579-554992A50195}"/>
              </a:ext>
            </a:extLst>
          </p:cNvPr>
          <p:cNvSpPr>
            <a:spLocks noGrp="1"/>
          </p:cNvSpPr>
          <p:nvPr>
            <p:ph idx="1"/>
          </p:nvPr>
        </p:nvSpPr>
        <p:spPr/>
        <p:txBody>
          <a:bodyPr/>
          <a:lstStyle/>
          <a:p>
            <a:r>
              <a:rPr lang="en-US" dirty="0"/>
              <a:t>If a complete MSE does not find an EMC, the hospital has no further EMTALA obligation to the patient.</a:t>
            </a:r>
          </a:p>
          <a:p>
            <a:r>
              <a:rPr lang="en-US" dirty="0"/>
              <a:t>However, if the MSE finds an EMC, the hospital must do one or both of the following;</a:t>
            </a:r>
          </a:p>
          <a:p>
            <a:pPr lvl="1"/>
            <a:r>
              <a:rPr lang="en-US" dirty="0"/>
              <a:t>Stabilize the patient</a:t>
            </a:r>
          </a:p>
          <a:p>
            <a:pPr lvl="1"/>
            <a:r>
              <a:rPr lang="en-US" dirty="0"/>
              <a:t>Transfer the patient to another facility if medically necessary</a:t>
            </a:r>
          </a:p>
        </p:txBody>
      </p:sp>
    </p:spTree>
    <p:extLst>
      <p:ext uri="{BB962C8B-B14F-4D97-AF65-F5344CB8AC3E}">
        <p14:creationId xmlns:p14="http://schemas.microsoft.com/office/powerpoint/2010/main" val="3574725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4D964-47E7-4605-B63F-D8BA6866D5E9}"/>
              </a:ext>
            </a:extLst>
          </p:cNvPr>
          <p:cNvSpPr>
            <a:spLocks noGrp="1"/>
          </p:cNvSpPr>
          <p:nvPr>
            <p:ph type="title"/>
          </p:nvPr>
        </p:nvSpPr>
        <p:spPr/>
        <p:txBody>
          <a:bodyPr/>
          <a:lstStyle/>
          <a:p>
            <a:r>
              <a:rPr lang="en-US" dirty="0"/>
              <a:t>EMTALA Medically Stable</a:t>
            </a:r>
          </a:p>
        </p:txBody>
      </p:sp>
      <p:sp>
        <p:nvSpPr>
          <p:cNvPr id="3" name="Content Placeholder 2">
            <a:extLst>
              <a:ext uri="{FF2B5EF4-FFF2-40B4-BE49-F238E27FC236}">
                <a16:creationId xmlns:a16="http://schemas.microsoft.com/office/drawing/2014/main" id="{39215E68-641A-4875-8315-3B29E7C6F2E2}"/>
              </a:ext>
            </a:extLst>
          </p:cNvPr>
          <p:cNvSpPr>
            <a:spLocks noGrp="1"/>
          </p:cNvSpPr>
          <p:nvPr>
            <p:ph idx="1"/>
          </p:nvPr>
        </p:nvSpPr>
        <p:spPr/>
        <p:txBody>
          <a:bodyPr/>
          <a:lstStyle/>
          <a:p>
            <a:r>
              <a:rPr lang="en-US" dirty="0"/>
              <a:t>Under EMTALA a Medicare hospital must provide stabilizing care to all patients with EMCs:</a:t>
            </a:r>
          </a:p>
          <a:p>
            <a:pPr lvl="1"/>
            <a:r>
              <a:rPr lang="en-US" dirty="0"/>
              <a:t>As long as the hospital is able to provide the necessary care</a:t>
            </a:r>
          </a:p>
          <a:p>
            <a:pPr lvl="1"/>
            <a:r>
              <a:rPr lang="en-US" dirty="0"/>
              <a:t>Using both on-duty staff and on-call staff as needed</a:t>
            </a:r>
          </a:p>
          <a:p>
            <a:pPr lvl="1"/>
            <a:r>
              <a:rPr lang="en-US" dirty="0"/>
              <a:t>A women in active labor is stable only after she has delivered the baby and the placenta</a:t>
            </a:r>
          </a:p>
          <a:p>
            <a:r>
              <a:rPr lang="en-US" dirty="0"/>
              <a:t>Patients with other EMCs are stable when the EMC has been corrected:</a:t>
            </a:r>
          </a:p>
          <a:p>
            <a:pPr lvl="1"/>
            <a:r>
              <a:rPr lang="en-US" dirty="0"/>
              <a:t>Abnormal symptoms must be normalized through treatment or explained away as ongoing symptoms of a chronic condition</a:t>
            </a:r>
          </a:p>
        </p:txBody>
      </p:sp>
    </p:spTree>
    <p:extLst>
      <p:ext uri="{BB962C8B-B14F-4D97-AF65-F5344CB8AC3E}">
        <p14:creationId xmlns:p14="http://schemas.microsoft.com/office/powerpoint/2010/main" val="1304706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C8FC7-AF21-43D9-B702-46821AA14E09}"/>
              </a:ext>
            </a:extLst>
          </p:cNvPr>
          <p:cNvSpPr>
            <a:spLocks noGrp="1"/>
          </p:cNvSpPr>
          <p:nvPr>
            <p:ph type="title"/>
          </p:nvPr>
        </p:nvSpPr>
        <p:spPr/>
        <p:txBody>
          <a:bodyPr/>
          <a:lstStyle/>
          <a:p>
            <a:r>
              <a:rPr lang="en-US" dirty="0"/>
              <a:t>EMTALA Medically Stable </a:t>
            </a:r>
          </a:p>
        </p:txBody>
      </p:sp>
      <p:sp>
        <p:nvSpPr>
          <p:cNvPr id="3" name="Content Placeholder 2">
            <a:extLst>
              <a:ext uri="{FF2B5EF4-FFF2-40B4-BE49-F238E27FC236}">
                <a16:creationId xmlns:a16="http://schemas.microsoft.com/office/drawing/2014/main" id="{5D1BFC75-584F-4353-8C28-32A9A0090E5E}"/>
              </a:ext>
            </a:extLst>
          </p:cNvPr>
          <p:cNvSpPr>
            <a:spLocks noGrp="1"/>
          </p:cNvSpPr>
          <p:nvPr>
            <p:ph idx="1"/>
          </p:nvPr>
        </p:nvSpPr>
        <p:spPr/>
        <p:txBody>
          <a:bodyPr/>
          <a:lstStyle/>
          <a:p>
            <a:r>
              <a:rPr lang="en-US" dirty="0"/>
              <a:t>Under EMTALA, a patient is NOT stable if:</a:t>
            </a:r>
          </a:p>
          <a:p>
            <a:r>
              <a:rPr lang="en-US" dirty="0"/>
              <a:t>The patient’s condition could worsen because of being transferred or discharged from the hospital.</a:t>
            </a:r>
          </a:p>
          <a:p>
            <a:r>
              <a:rPr lang="en-US" dirty="0"/>
              <a:t>The patient’s condition could worsen during or shortly following transfer or discharge from the hospital.</a:t>
            </a:r>
          </a:p>
          <a:p>
            <a:r>
              <a:rPr lang="en-US" dirty="0"/>
              <a:t>There must be a reasonable risk that the patient’s condition will worsen.</a:t>
            </a:r>
          </a:p>
          <a:p>
            <a:r>
              <a:rPr lang="en-US" dirty="0"/>
              <a:t>Once a patient is stable, the hospital has no further duty to the patient.</a:t>
            </a:r>
          </a:p>
        </p:txBody>
      </p:sp>
    </p:spTree>
    <p:extLst>
      <p:ext uri="{BB962C8B-B14F-4D97-AF65-F5344CB8AC3E}">
        <p14:creationId xmlns:p14="http://schemas.microsoft.com/office/powerpoint/2010/main" val="2406210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8E525-F05D-4DE8-960B-40B2CDAE4444}"/>
              </a:ext>
            </a:extLst>
          </p:cNvPr>
          <p:cNvSpPr>
            <a:spLocks noGrp="1"/>
          </p:cNvSpPr>
          <p:nvPr>
            <p:ph type="title"/>
          </p:nvPr>
        </p:nvSpPr>
        <p:spPr/>
        <p:txBody>
          <a:bodyPr/>
          <a:lstStyle/>
          <a:p>
            <a:r>
              <a:rPr lang="en-US" dirty="0"/>
              <a:t>EMTALA On-Call System</a:t>
            </a:r>
          </a:p>
        </p:txBody>
      </p:sp>
      <p:sp>
        <p:nvSpPr>
          <p:cNvPr id="3" name="Content Placeholder 2">
            <a:extLst>
              <a:ext uri="{FF2B5EF4-FFF2-40B4-BE49-F238E27FC236}">
                <a16:creationId xmlns:a16="http://schemas.microsoft.com/office/drawing/2014/main" id="{9D3FD3E5-4A52-4480-AABC-AB7E3B8E82F2}"/>
              </a:ext>
            </a:extLst>
          </p:cNvPr>
          <p:cNvSpPr>
            <a:spLocks noGrp="1"/>
          </p:cNvSpPr>
          <p:nvPr>
            <p:ph idx="1"/>
          </p:nvPr>
        </p:nvSpPr>
        <p:spPr/>
        <p:txBody>
          <a:bodyPr/>
          <a:lstStyle/>
          <a:p>
            <a:r>
              <a:rPr lang="en-US" dirty="0"/>
              <a:t>Hospitals must have an on-call system</a:t>
            </a:r>
          </a:p>
          <a:p>
            <a:r>
              <a:rPr lang="en-US" dirty="0"/>
              <a:t>Specialty physicians must be on-call to stabilize patients with EMCs.</a:t>
            </a:r>
          </a:p>
          <a:p>
            <a:r>
              <a:rPr lang="en-US" dirty="0"/>
              <a:t>The on-call list must:</a:t>
            </a:r>
          </a:p>
          <a:p>
            <a:pPr lvl="1"/>
            <a:r>
              <a:rPr lang="en-US" dirty="0"/>
              <a:t>Have the names of the specific physicians</a:t>
            </a:r>
          </a:p>
          <a:p>
            <a:pPr lvl="1"/>
            <a:r>
              <a:rPr lang="en-US" dirty="0"/>
              <a:t>Must list each physician’s on-call time and specialty</a:t>
            </a:r>
          </a:p>
          <a:p>
            <a:pPr lvl="1"/>
            <a:r>
              <a:rPr lang="en-US" dirty="0"/>
              <a:t>All hospital specialties must be covered at all times</a:t>
            </a:r>
          </a:p>
          <a:p>
            <a:pPr lvl="1"/>
            <a:r>
              <a:rPr lang="en-US" dirty="0"/>
              <a:t>The call list must be available to emergency department personnel.</a:t>
            </a:r>
          </a:p>
          <a:p>
            <a:pPr lvl="1"/>
            <a:r>
              <a:rPr lang="en-US" dirty="0"/>
              <a:t>Call lists must be stored for 5 years</a:t>
            </a:r>
          </a:p>
        </p:txBody>
      </p:sp>
    </p:spTree>
    <p:extLst>
      <p:ext uri="{BB962C8B-B14F-4D97-AF65-F5344CB8AC3E}">
        <p14:creationId xmlns:p14="http://schemas.microsoft.com/office/powerpoint/2010/main" val="2656948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70F90-6ADE-48A8-B461-78069AC91EBC}"/>
              </a:ext>
            </a:extLst>
          </p:cNvPr>
          <p:cNvSpPr>
            <a:spLocks noGrp="1"/>
          </p:cNvSpPr>
          <p:nvPr>
            <p:ph type="title"/>
          </p:nvPr>
        </p:nvSpPr>
        <p:spPr/>
        <p:txBody>
          <a:bodyPr/>
          <a:lstStyle/>
          <a:p>
            <a:r>
              <a:rPr lang="en-US" dirty="0"/>
              <a:t>EMTALA On-Call System</a:t>
            </a:r>
          </a:p>
        </p:txBody>
      </p:sp>
      <p:sp>
        <p:nvSpPr>
          <p:cNvPr id="3" name="Content Placeholder 2">
            <a:extLst>
              <a:ext uri="{FF2B5EF4-FFF2-40B4-BE49-F238E27FC236}">
                <a16:creationId xmlns:a16="http://schemas.microsoft.com/office/drawing/2014/main" id="{9ACC9C3D-B6CF-4905-B7D2-EA18070AEDD5}"/>
              </a:ext>
            </a:extLst>
          </p:cNvPr>
          <p:cNvSpPr>
            <a:spLocks noGrp="1"/>
          </p:cNvSpPr>
          <p:nvPr>
            <p:ph idx="1"/>
          </p:nvPr>
        </p:nvSpPr>
        <p:spPr/>
        <p:txBody>
          <a:bodyPr/>
          <a:lstStyle/>
          <a:p>
            <a:r>
              <a:rPr lang="en-US" dirty="0"/>
              <a:t>On-Call physicians must respond promptly when called and provide care at the hospital.</a:t>
            </a:r>
          </a:p>
          <a:p>
            <a:r>
              <a:rPr lang="en-US" dirty="0"/>
              <a:t>An on-call physician is allowed to send a substitute such as a PA or APN.</a:t>
            </a:r>
          </a:p>
          <a:p>
            <a:r>
              <a:rPr lang="en-US" dirty="0"/>
              <a:t>However:</a:t>
            </a:r>
          </a:p>
          <a:p>
            <a:pPr lvl="1"/>
            <a:r>
              <a:rPr lang="en-US" dirty="0"/>
              <a:t>The physician must be the person listed as on call</a:t>
            </a:r>
          </a:p>
          <a:p>
            <a:pPr lvl="1"/>
            <a:r>
              <a:rPr lang="en-US" dirty="0"/>
              <a:t>The physician must receive full information about the patient and then decide whether it is safe for a PA or APN to take the call</a:t>
            </a:r>
          </a:p>
          <a:p>
            <a:pPr lvl="1"/>
            <a:r>
              <a:rPr lang="en-US" dirty="0"/>
              <a:t>If the physician decides to send a PA or APN, the clinician at the hospital must agree that this is a safe decision</a:t>
            </a:r>
          </a:p>
          <a:p>
            <a:endParaRPr lang="en-US" dirty="0"/>
          </a:p>
        </p:txBody>
      </p:sp>
    </p:spTree>
    <p:extLst>
      <p:ext uri="{BB962C8B-B14F-4D97-AF65-F5344CB8AC3E}">
        <p14:creationId xmlns:p14="http://schemas.microsoft.com/office/powerpoint/2010/main" val="3227873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BAAC7-39F3-47F5-8654-D47FE13690D7}"/>
              </a:ext>
            </a:extLst>
          </p:cNvPr>
          <p:cNvSpPr>
            <a:spLocks noGrp="1"/>
          </p:cNvSpPr>
          <p:nvPr>
            <p:ph type="title"/>
          </p:nvPr>
        </p:nvSpPr>
        <p:spPr>
          <a:xfrm>
            <a:off x="677334" y="609600"/>
            <a:ext cx="8596668" cy="723900"/>
          </a:xfrm>
        </p:spPr>
        <p:txBody>
          <a:bodyPr/>
          <a:lstStyle/>
          <a:p>
            <a:r>
              <a:rPr lang="en-US" dirty="0"/>
              <a:t>EMTALA Introduction</a:t>
            </a:r>
          </a:p>
        </p:txBody>
      </p:sp>
      <p:sp>
        <p:nvSpPr>
          <p:cNvPr id="3" name="Content Placeholder 2">
            <a:extLst>
              <a:ext uri="{FF2B5EF4-FFF2-40B4-BE49-F238E27FC236}">
                <a16:creationId xmlns:a16="http://schemas.microsoft.com/office/drawing/2014/main" id="{D8EC76DE-954C-4E58-8808-775133E3F9A4}"/>
              </a:ext>
            </a:extLst>
          </p:cNvPr>
          <p:cNvSpPr>
            <a:spLocks noGrp="1"/>
          </p:cNvSpPr>
          <p:nvPr>
            <p:ph idx="1"/>
          </p:nvPr>
        </p:nvSpPr>
        <p:spPr>
          <a:xfrm>
            <a:off x="677334" y="1231901"/>
            <a:ext cx="8596668" cy="4809462"/>
          </a:xfrm>
        </p:spPr>
        <p:txBody>
          <a:bodyPr/>
          <a:lstStyle/>
          <a:p>
            <a:r>
              <a:rPr lang="en-US" dirty="0"/>
              <a:t>EMTALA applies to all Medicare Hospitals with emergency departments.</a:t>
            </a:r>
          </a:p>
          <a:p>
            <a:r>
              <a:rPr lang="en-US" dirty="0"/>
              <a:t>Under EMTALA, these hospitals must:</a:t>
            </a:r>
          </a:p>
          <a:p>
            <a:pPr lvl="1"/>
            <a:r>
              <a:rPr lang="en-US" dirty="0"/>
              <a:t>Provide emergency medical screening to patients regardless of their ability to pay</a:t>
            </a:r>
          </a:p>
          <a:p>
            <a:pPr lvl="1"/>
            <a:r>
              <a:rPr lang="en-US" dirty="0"/>
              <a:t>Stabilize patients with emergency medical conditions</a:t>
            </a:r>
          </a:p>
          <a:p>
            <a:pPr lvl="1"/>
            <a:r>
              <a:rPr lang="en-US" dirty="0"/>
              <a:t>Transfer emergency patients only when medically appropriate</a:t>
            </a:r>
          </a:p>
          <a:p>
            <a:r>
              <a:rPr lang="en-US" dirty="0"/>
              <a:t>Failure to follow the rules of EMTALA can lead to :</a:t>
            </a:r>
          </a:p>
          <a:p>
            <a:pPr lvl="1"/>
            <a:r>
              <a:rPr lang="en-US" dirty="0"/>
              <a:t>Medicare termination</a:t>
            </a:r>
          </a:p>
          <a:p>
            <a:pPr lvl="1"/>
            <a:r>
              <a:rPr lang="en-US" dirty="0"/>
              <a:t>Fines</a:t>
            </a:r>
          </a:p>
          <a:p>
            <a:pPr lvl="1"/>
            <a:r>
              <a:rPr lang="en-US" dirty="0"/>
              <a:t>Civil liability</a:t>
            </a:r>
          </a:p>
        </p:txBody>
      </p:sp>
    </p:spTree>
    <p:extLst>
      <p:ext uri="{BB962C8B-B14F-4D97-AF65-F5344CB8AC3E}">
        <p14:creationId xmlns:p14="http://schemas.microsoft.com/office/powerpoint/2010/main" val="27845863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431F6-83CF-4608-85E9-A7291549AD06}"/>
              </a:ext>
            </a:extLst>
          </p:cNvPr>
          <p:cNvSpPr>
            <a:spLocks noGrp="1"/>
          </p:cNvSpPr>
          <p:nvPr>
            <p:ph type="title"/>
          </p:nvPr>
        </p:nvSpPr>
        <p:spPr/>
        <p:txBody>
          <a:bodyPr/>
          <a:lstStyle/>
          <a:p>
            <a:r>
              <a:rPr lang="en-US" dirty="0"/>
              <a:t>EMTALA On-Call System</a:t>
            </a:r>
          </a:p>
        </p:txBody>
      </p:sp>
      <p:sp>
        <p:nvSpPr>
          <p:cNvPr id="3" name="Content Placeholder 2">
            <a:extLst>
              <a:ext uri="{FF2B5EF4-FFF2-40B4-BE49-F238E27FC236}">
                <a16:creationId xmlns:a16="http://schemas.microsoft.com/office/drawing/2014/main" id="{774D99AD-671F-451A-80E4-63A2CEA659CC}"/>
              </a:ext>
            </a:extLst>
          </p:cNvPr>
          <p:cNvSpPr>
            <a:spLocks noGrp="1"/>
          </p:cNvSpPr>
          <p:nvPr>
            <p:ph idx="1"/>
          </p:nvPr>
        </p:nvSpPr>
        <p:spPr/>
        <p:txBody>
          <a:bodyPr/>
          <a:lstStyle/>
          <a:p>
            <a:r>
              <a:rPr lang="en-US" dirty="0"/>
              <a:t>EMTALA allows for certain potential conflicts with call:</a:t>
            </a:r>
          </a:p>
          <a:p>
            <a:pPr lvl="1"/>
            <a:r>
              <a:rPr lang="en-US" dirty="0"/>
              <a:t>A physician may be on-call at more than one hospital at the same time</a:t>
            </a:r>
          </a:p>
          <a:p>
            <a:pPr lvl="1"/>
            <a:r>
              <a:rPr lang="en-US" dirty="0"/>
              <a:t>A physician may schedule non-emergent appointments or surgery during on-call time</a:t>
            </a:r>
          </a:p>
          <a:p>
            <a:r>
              <a:rPr lang="en-US" dirty="0"/>
              <a:t>However:</a:t>
            </a:r>
          </a:p>
          <a:p>
            <a:pPr lvl="1"/>
            <a:r>
              <a:rPr lang="en-US" dirty="0"/>
              <a:t>Physicians must inform hospitals of potential conflicts</a:t>
            </a:r>
          </a:p>
          <a:p>
            <a:pPr lvl="1"/>
            <a:r>
              <a:rPr lang="en-US" dirty="0"/>
              <a:t>Hospitals must have plans to mitigate potential conflicts</a:t>
            </a:r>
          </a:p>
          <a:p>
            <a:pPr lvl="1"/>
            <a:r>
              <a:rPr lang="en-US" dirty="0"/>
              <a:t>Physicians must be prepared to leave non-emergent patients to respond to call</a:t>
            </a:r>
          </a:p>
          <a:p>
            <a:pPr lvl="1"/>
            <a:r>
              <a:rPr lang="en-US" dirty="0"/>
              <a:t>Physicians must respond to call by going to the patient’s current location</a:t>
            </a:r>
          </a:p>
        </p:txBody>
      </p:sp>
    </p:spTree>
    <p:extLst>
      <p:ext uri="{BB962C8B-B14F-4D97-AF65-F5344CB8AC3E}">
        <p14:creationId xmlns:p14="http://schemas.microsoft.com/office/powerpoint/2010/main" val="3360587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80576-79C2-4F16-9E81-A1F380E3913A}"/>
              </a:ext>
            </a:extLst>
          </p:cNvPr>
          <p:cNvSpPr>
            <a:spLocks noGrp="1"/>
          </p:cNvSpPr>
          <p:nvPr>
            <p:ph type="title"/>
          </p:nvPr>
        </p:nvSpPr>
        <p:spPr/>
        <p:txBody>
          <a:bodyPr/>
          <a:lstStyle/>
          <a:p>
            <a:r>
              <a:rPr lang="en-US" dirty="0"/>
              <a:t>EMTALA On-Call System</a:t>
            </a:r>
            <a:br>
              <a:rPr lang="en-US" dirty="0"/>
            </a:br>
            <a:endParaRPr lang="en-US" dirty="0"/>
          </a:p>
        </p:txBody>
      </p:sp>
      <p:sp>
        <p:nvSpPr>
          <p:cNvPr id="3" name="Content Placeholder 2">
            <a:extLst>
              <a:ext uri="{FF2B5EF4-FFF2-40B4-BE49-F238E27FC236}">
                <a16:creationId xmlns:a16="http://schemas.microsoft.com/office/drawing/2014/main" id="{85CE935A-53BD-410E-BCB2-C205E556579F}"/>
              </a:ext>
            </a:extLst>
          </p:cNvPr>
          <p:cNvSpPr>
            <a:spLocks noGrp="1"/>
          </p:cNvSpPr>
          <p:nvPr>
            <p:ph idx="1"/>
          </p:nvPr>
        </p:nvSpPr>
        <p:spPr>
          <a:xfrm>
            <a:off x="677334" y="1549401"/>
            <a:ext cx="8596668" cy="4491962"/>
          </a:xfrm>
        </p:spPr>
        <p:txBody>
          <a:bodyPr>
            <a:normAutofit/>
          </a:bodyPr>
          <a:lstStyle/>
          <a:p>
            <a:r>
              <a:rPr lang="en-US" dirty="0"/>
              <a:t>Many EMTALA investigations and citations happen when:</a:t>
            </a:r>
          </a:p>
          <a:p>
            <a:pPr lvl="2"/>
            <a:r>
              <a:rPr lang="en-US" dirty="0"/>
              <a:t>On-call physicians do not respond to call</a:t>
            </a:r>
          </a:p>
          <a:p>
            <a:pPr lvl="2"/>
            <a:r>
              <a:rPr lang="en-US" dirty="0"/>
              <a:t>A PA or APN responds to call for a specialty assessment when the on-call physician should have responded</a:t>
            </a:r>
          </a:p>
          <a:p>
            <a:pPr lvl="2"/>
            <a:r>
              <a:rPr lang="en-US" dirty="0"/>
              <a:t>A PA or APN routinely responds to call for specialty assessments</a:t>
            </a:r>
          </a:p>
          <a:p>
            <a:pPr lvl="2"/>
            <a:r>
              <a:rPr lang="en-US" dirty="0"/>
              <a:t>A patient must be transferred to another hospital because a physician does not respond to call</a:t>
            </a:r>
          </a:p>
          <a:p>
            <a:pPr lvl="2"/>
            <a:r>
              <a:rPr lang="en-US" dirty="0"/>
              <a:t>The hospital has not developed protocols to address specialty needs when its under-represented specialists are not available to be on-call </a:t>
            </a:r>
          </a:p>
          <a:p>
            <a:r>
              <a:rPr lang="en-US" dirty="0"/>
              <a:t>It is acceptable for a physician not to respond to call if the physician is already with a patient who cannot be left.  </a:t>
            </a:r>
          </a:p>
          <a:p>
            <a:pPr marL="0" indent="0">
              <a:buNone/>
            </a:pPr>
            <a:endParaRPr lang="en-US" dirty="0"/>
          </a:p>
        </p:txBody>
      </p:sp>
    </p:spTree>
    <p:extLst>
      <p:ext uri="{BB962C8B-B14F-4D97-AF65-F5344CB8AC3E}">
        <p14:creationId xmlns:p14="http://schemas.microsoft.com/office/powerpoint/2010/main" val="411317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F99DD-BBEC-4DB1-A441-362E24E2E921}"/>
              </a:ext>
            </a:extLst>
          </p:cNvPr>
          <p:cNvSpPr>
            <a:spLocks noGrp="1"/>
          </p:cNvSpPr>
          <p:nvPr>
            <p:ph type="title"/>
          </p:nvPr>
        </p:nvSpPr>
        <p:spPr/>
        <p:txBody>
          <a:bodyPr/>
          <a:lstStyle/>
          <a:p>
            <a:r>
              <a:rPr lang="en-US" dirty="0"/>
              <a:t>EMTALA Appropriate Transfer</a:t>
            </a:r>
          </a:p>
        </p:txBody>
      </p:sp>
      <p:sp>
        <p:nvSpPr>
          <p:cNvPr id="3" name="Content Placeholder 2">
            <a:extLst>
              <a:ext uri="{FF2B5EF4-FFF2-40B4-BE49-F238E27FC236}">
                <a16:creationId xmlns:a16="http://schemas.microsoft.com/office/drawing/2014/main" id="{79BA3472-F479-4D36-97B1-73557F12E364}"/>
              </a:ext>
            </a:extLst>
          </p:cNvPr>
          <p:cNvSpPr>
            <a:spLocks noGrp="1"/>
          </p:cNvSpPr>
          <p:nvPr>
            <p:ph idx="1"/>
          </p:nvPr>
        </p:nvSpPr>
        <p:spPr/>
        <p:txBody>
          <a:bodyPr/>
          <a:lstStyle/>
          <a:p>
            <a:r>
              <a:rPr lang="en-US" dirty="0"/>
              <a:t>Under EMTALA, Medicare hospitals must:</a:t>
            </a:r>
          </a:p>
          <a:p>
            <a:pPr lvl="1"/>
            <a:r>
              <a:rPr lang="en-US" dirty="0"/>
              <a:t>Provide medically appropriate transfers</a:t>
            </a:r>
          </a:p>
          <a:p>
            <a:pPr lvl="1"/>
            <a:r>
              <a:rPr lang="en-US" dirty="0"/>
              <a:t>Accept requests for incoming transfers</a:t>
            </a:r>
          </a:p>
          <a:p>
            <a:r>
              <a:rPr lang="en-US" dirty="0"/>
              <a:t>A transfer is not appropriate for financial reasons or physician/hospital convenience.</a:t>
            </a:r>
          </a:p>
          <a:p>
            <a:r>
              <a:rPr lang="en-US" dirty="0"/>
              <a:t>Before a transfer can occur:</a:t>
            </a:r>
          </a:p>
          <a:p>
            <a:pPr lvl="1"/>
            <a:r>
              <a:rPr lang="en-US" dirty="0"/>
              <a:t>The transferring hospital must provide medical treatment to make the transfer as safe as possible</a:t>
            </a:r>
          </a:p>
          <a:p>
            <a:pPr lvl="1"/>
            <a:r>
              <a:rPr lang="en-US" dirty="0"/>
              <a:t>The receiving hospital must agree to the transfer and have personnel and space to meet the needs of the patient</a:t>
            </a:r>
          </a:p>
        </p:txBody>
      </p:sp>
    </p:spTree>
    <p:extLst>
      <p:ext uri="{BB962C8B-B14F-4D97-AF65-F5344CB8AC3E}">
        <p14:creationId xmlns:p14="http://schemas.microsoft.com/office/powerpoint/2010/main" val="2873430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C5F2D-651C-4D2C-82DE-44E261B3D43F}"/>
              </a:ext>
            </a:extLst>
          </p:cNvPr>
          <p:cNvSpPr>
            <a:spLocks noGrp="1"/>
          </p:cNvSpPr>
          <p:nvPr>
            <p:ph type="title"/>
          </p:nvPr>
        </p:nvSpPr>
        <p:spPr/>
        <p:txBody>
          <a:bodyPr/>
          <a:lstStyle/>
          <a:p>
            <a:r>
              <a:rPr lang="en-US" dirty="0"/>
              <a:t>EMTALA Appropriate Transfer</a:t>
            </a:r>
          </a:p>
        </p:txBody>
      </p:sp>
      <p:sp>
        <p:nvSpPr>
          <p:cNvPr id="3" name="Content Placeholder 2">
            <a:extLst>
              <a:ext uri="{FF2B5EF4-FFF2-40B4-BE49-F238E27FC236}">
                <a16:creationId xmlns:a16="http://schemas.microsoft.com/office/drawing/2014/main" id="{FBB6D571-2808-4E8A-929F-81E87606757E}"/>
              </a:ext>
            </a:extLst>
          </p:cNvPr>
          <p:cNvSpPr>
            <a:spLocks noGrp="1"/>
          </p:cNvSpPr>
          <p:nvPr>
            <p:ph idx="1"/>
          </p:nvPr>
        </p:nvSpPr>
        <p:spPr>
          <a:xfrm>
            <a:off x="677334" y="1371601"/>
            <a:ext cx="8596668" cy="4669762"/>
          </a:xfrm>
        </p:spPr>
        <p:txBody>
          <a:bodyPr/>
          <a:lstStyle/>
          <a:p>
            <a:r>
              <a:rPr lang="en-US" dirty="0"/>
              <a:t>Transfers must be certified or requested,</a:t>
            </a:r>
          </a:p>
          <a:p>
            <a:r>
              <a:rPr lang="en-US" dirty="0"/>
              <a:t>Certified:  The treating physician must certify that the expected benefits of transfer outweigh the risks and document the benefits and risks in the patient’s medical record.</a:t>
            </a:r>
          </a:p>
          <a:p>
            <a:r>
              <a:rPr lang="en-US" dirty="0"/>
              <a:t>Requested:  The patient may request a transfer.  The hospital must explain its EMTALA duty to provide stabilizing care and the potential risks of transfer to the patient.</a:t>
            </a:r>
          </a:p>
          <a:p>
            <a:r>
              <a:rPr lang="en-US" dirty="0"/>
              <a:t>Transferring hospitals must send documentation to the receiving hospital:</a:t>
            </a:r>
          </a:p>
          <a:p>
            <a:pPr lvl="1"/>
            <a:r>
              <a:rPr lang="en-US" dirty="0"/>
              <a:t>Patient’s emergency medical record</a:t>
            </a:r>
          </a:p>
          <a:p>
            <a:pPr lvl="1"/>
            <a:r>
              <a:rPr lang="en-US" dirty="0"/>
              <a:t>The physician’s certification for transfer or the patient’s request for transfer</a:t>
            </a:r>
          </a:p>
          <a:p>
            <a:r>
              <a:rPr lang="en-US" dirty="0"/>
              <a:t>The transferring hospital must send the patient with all the necessary equipment and personnel.</a:t>
            </a:r>
          </a:p>
          <a:p>
            <a:endParaRPr lang="en-US" dirty="0"/>
          </a:p>
        </p:txBody>
      </p:sp>
    </p:spTree>
    <p:extLst>
      <p:ext uri="{BB962C8B-B14F-4D97-AF65-F5344CB8AC3E}">
        <p14:creationId xmlns:p14="http://schemas.microsoft.com/office/powerpoint/2010/main" val="18421859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D8278-5D6F-4ECF-B9F8-08A07B404210}"/>
              </a:ext>
            </a:extLst>
          </p:cNvPr>
          <p:cNvSpPr>
            <a:spLocks noGrp="1"/>
          </p:cNvSpPr>
          <p:nvPr>
            <p:ph type="title"/>
          </p:nvPr>
        </p:nvSpPr>
        <p:spPr/>
        <p:txBody>
          <a:bodyPr/>
          <a:lstStyle/>
          <a:p>
            <a:r>
              <a:rPr lang="en-US" dirty="0"/>
              <a:t>EMTALA Appropriate Transfer</a:t>
            </a:r>
          </a:p>
        </p:txBody>
      </p:sp>
      <p:sp>
        <p:nvSpPr>
          <p:cNvPr id="3" name="Content Placeholder 2">
            <a:extLst>
              <a:ext uri="{FF2B5EF4-FFF2-40B4-BE49-F238E27FC236}">
                <a16:creationId xmlns:a16="http://schemas.microsoft.com/office/drawing/2014/main" id="{0E14EA8B-391A-463C-96E6-8AADBF3C5375}"/>
              </a:ext>
            </a:extLst>
          </p:cNvPr>
          <p:cNvSpPr>
            <a:spLocks noGrp="1"/>
          </p:cNvSpPr>
          <p:nvPr>
            <p:ph idx="1"/>
          </p:nvPr>
        </p:nvSpPr>
        <p:spPr>
          <a:xfrm>
            <a:off x="677334" y="1511301"/>
            <a:ext cx="8596668" cy="4530062"/>
          </a:xfrm>
        </p:spPr>
        <p:txBody>
          <a:bodyPr/>
          <a:lstStyle/>
          <a:p>
            <a:r>
              <a:rPr lang="en-US" dirty="0"/>
              <a:t>Under EMTALA a Medicare hospital must accept a request for incoming transfer if the hospital has the necessary resources needed to treat the patient and the transferring hospital is less able to treat the patient.</a:t>
            </a:r>
          </a:p>
          <a:p>
            <a:r>
              <a:rPr lang="en-US"/>
              <a:t>Hospitals </a:t>
            </a:r>
            <a:r>
              <a:rPr lang="en-US" dirty="0"/>
              <a:t>are allowed to decline requests for incoming transfer under certain circumstances:</a:t>
            </a:r>
          </a:p>
          <a:p>
            <a:r>
              <a:rPr lang="en-US" dirty="0"/>
              <a:t>The patient does not need the medical services of the hospital</a:t>
            </a:r>
          </a:p>
          <a:p>
            <a:pPr lvl="1"/>
            <a:r>
              <a:rPr lang="en-US" dirty="0"/>
              <a:t>The hospital does not have space for the patient</a:t>
            </a:r>
          </a:p>
          <a:p>
            <a:pPr lvl="1"/>
            <a:r>
              <a:rPr lang="en-US" dirty="0"/>
              <a:t>The transferring hospital is able to fully treat the patient</a:t>
            </a:r>
          </a:p>
          <a:p>
            <a:r>
              <a:rPr lang="en-US" dirty="0"/>
              <a:t>CMS expects receiving hospitals to do everything possible to accept incoming transfers.</a:t>
            </a:r>
          </a:p>
          <a:p>
            <a:r>
              <a:rPr lang="en-US" dirty="0"/>
              <a:t>After an appropriate transfer, the transferring hospital does not have any further EMTALA duty to the patient.</a:t>
            </a:r>
          </a:p>
        </p:txBody>
      </p:sp>
    </p:spTree>
    <p:extLst>
      <p:ext uri="{BB962C8B-B14F-4D97-AF65-F5344CB8AC3E}">
        <p14:creationId xmlns:p14="http://schemas.microsoft.com/office/powerpoint/2010/main" val="3801652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C8E5B-BE6E-44DC-9329-B59CFCA9E95E}"/>
              </a:ext>
            </a:extLst>
          </p:cNvPr>
          <p:cNvSpPr>
            <a:spLocks noGrp="1"/>
          </p:cNvSpPr>
          <p:nvPr>
            <p:ph type="title"/>
          </p:nvPr>
        </p:nvSpPr>
        <p:spPr/>
        <p:txBody>
          <a:bodyPr/>
          <a:lstStyle/>
          <a:p>
            <a:r>
              <a:rPr lang="en-US" dirty="0"/>
              <a:t>EMTALA Introduction</a:t>
            </a:r>
          </a:p>
        </p:txBody>
      </p:sp>
      <p:sp>
        <p:nvSpPr>
          <p:cNvPr id="3" name="Content Placeholder 2">
            <a:extLst>
              <a:ext uri="{FF2B5EF4-FFF2-40B4-BE49-F238E27FC236}">
                <a16:creationId xmlns:a16="http://schemas.microsoft.com/office/drawing/2014/main" id="{65422A49-BC4E-4AA2-BB57-C019805C85A2}"/>
              </a:ext>
            </a:extLst>
          </p:cNvPr>
          <p:cNvSpPr>
            <a:spLocks noGrp="1"/>
          </p:cNvSpPr>
          <p:nvPr>
            <p:ph idx="1"/>
          </p:nvPr>
        </p:nvSpPr>
        <p:spPr/>
        <p:txBody>
          <a:bodyPr/>
          <a:lstStyle/>
          <a:p>
            <a:r>
              <a:rPr lang="en-US" dirty="0"/>
              <a:t>After completing this course, you should be able to:</a:t>
            </a:r>
          </a:p>
          <a:p>
            <a:pPr lvl="1"/>
            <a:r>
              <a:rPr lang="en-US" dirty="0"/>
              <a:t>List potential consequences of failing to comply with EMTALA</a:t>
            </a:r>
          </a:p>
          <a:p>
            <a:pPr lvl="1"/>
            <a:r>
              <a:rPr lang="en-US" dirty="0"/>
              <a:t>Recognize key features of the medical screening exam (MSE) under EMTALA</a:t>
            </a:r>
          </a:p>
          <a:p>
            <a:pPr lvl="1"/>
            <a:r>
              <a:rPr lang="en-US" dirty="0"/>
              <a:t>Identify key features of stabilizing care under EMTALA</a:t>
            </a:r>
          </a:p>
          <a:p>
            <a:pPr lvl="1"/>
            <a:r>
              <a:rPr lang="en-US" dirty="0"/>
              <a:t>Describe the key features of an on-call system</a:t>
            </a:r>
          </a:p>
          <a:p>
            <a:pPr lvl="1"/>
            <a:r>
              <a:rPr lang="en-US" dirty="0"/>
              <a:t>Cite key features of appropriate patient transfer under EMTALA</a:t>
            </a:r>
          </a:p>
        </p:txBody>
      </p:sp>
    </p:spTree>
    <p:extLst>
      <p:ext uri="{BB962C8B-B14F-4D97-AF65-F5344CB8AC3E}">
        <p14:creationId xmlns:p14="http://schemas.microsoft.com/office/powerpoint/2010/main" val="2293290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E68B6-8E36-4BB1-8054-026C6571FB78}"/>
              </a:ext>
            </a:extLst>
          </p:cNvPr>
          <p:cNvSpPr>
            <a:spLocks noGrp="1"/>
          </p:cNvSpPr>
          <p:nvPr>
            <p:ph type="title"/>
          </p:nvPr>
        </p:nvSpPr>
        <p:spPr/>
        <p:txBody>
          <a:bodyPr/>
          <a:lstStyle/>
          <a:p>
            <a:r>
              <a:rPr lang="en-US" dirty="0"/>
              <a:t>EMTALA History and Enforcement</a:t>
            </a:r>
          </a:p>
        </p:txBody>
      </p:sp>
      <p:sp>
        <p:nvSpPr>
          <p:cNvPr id="3" name="Content Placeholder 2">
            <a:extLst>
              <a:ext uri="{FF2B5EF4-FFF2-40B4-BE49-F238E27FC236}">
                <a16:creationId xmlns:a16="http://schemas.microsoft.com/office/drawing/2014/main" id="{0FF5FA4A-78B2-4D45-B427-7223E70B9F09}"/>
              </a:ext>
            </a:extLst>
          </p:cNvPr>
          <p:cNvSpPr>
            <a:spLocks noGrp="1"/>
          </p:cNvSpPr>
          <p:nvPr>
            <p:ph idx="1"/>
          </p:nvPr>
        </p:nvSpPr>
        <p:spPr/>
        <p:txBody>
          <a:bodyPr/>
          <a:lstStyle/>
          <a:p>
            <a:r>
              <a:rPr lang="en-US" dirty="0"/>
              <a:t>EMTALA is part of the Consolidated Omnibus Budget Reconciliation Act (COBRA)</a:t>
            </a:r>
          </a:p>
          <a:p>
            <a:r>
              <a:rPr lang="en-US" dirty="0"/>
              <a:t>The purpose of EMTALA is to prevent discrimination in the treatment of patients with emergency medical conditions.  Under EMTALA, all patients have the same rights to emergency care, regardless of ability to pay.</a:t>
            </a:r>
          </a:p>
          <a:p>
            <a:r>
              <a:rPr lang="en-US" dirty="0"/>
              <a:t>The Centers for Medicare and Medicaid Services (CMS) review all EMTALA complaints and investigate if the complaint seems legitimate.</a:t>
            </a:r>
          </a:p>
          <a:p>
            <a:r>
              <a:rPr lang="en-US" dirty="0"/>
              <a:t>If the EMTALA violation is proven, CMS informs the hospital of its two options:</a:t>
            </a:r>
          </a:p>
          <a:p>
            <a:pPr lvl="1"/>
            <a:r>
              <a:rPr lang="en-US" dirty="0"/>
              <a:t>1.  The hospital must submit a plan of corrective action to CMS</a:t>
            </a:r>
          </a:p>
          <a:p>
            <a:pPr lvl="1"/>
            <a:r>
              <a:rPr lang="en-US" dirty="0"/>
              <a:t>2.  The hospital will lose its status as a Medicare provider in 23 days</a:t>
            </a:r>
          </a:p>
          <a:p>
            <a:endParaRPr lang="en-US" dirty="0"/>
          </a:p>
        </p:txBody>
      </p:sp>
    </p:spTree>
    <p:extLst>
      <p:ext uri="{BB962C8B-B14F-4D97-AF65-F5344CB8AC3E}">
        <p14:creationId xmlns:p14="http://schemas.microsoft.com/office/powerpoint/2010/main" val="2514203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241EA-F6F2-497C-802D-D50B30E5929F}"/>
              </a:ext>
            </a:extLst>
          </p:cNvPr>
          <p:cNvSpPr>
            <a:spLocks noGrp="1"/>
          </p:cNvSpPr>
          <p:nvPr>
            <p:ph type="title"/>
          </p:nvPr>
        </p:nvSpPr>
        <p:spPr/>
        <p:txBody>
          <a:bodyPr/>
          <a:lstStyle/>
          <a:p>
            <a:r>
              <a:rPr lang="en-US" dirty="0"/>
              <a:t>EMTALA History and Enforcement</a:t>
            </a:r>
          </a:p>
        </p:txBody>
      </p:sp>
      <p:sp>
        <p:nvSpPr>
          <p:cNvPr id="3" name="Content Placeholder 2">
            <a:extLst>
              <a:ext uri="{FF2B5EF4-FFF2-40B4-BE49-F238E27FC236}">
                <a16:creationId xmlns:a16="http://schemas.microsoft.com/office/drawing/2014/main" id="{8B41C37B-FB0D-471E-8950-7865709DCA37}"/>
              </a:ext>
            </a:extLst>
          </p:cNvPr>
          <p:cNvSpPr>
            <a:spLocks noGrp="1"/>
          </p:cNvSpPr>
          <p:nvPr>
            <p:ph idx="1"/>
          </p:nvPr>
        </p:nvSpPr>
        <p:spPr/>
        <p:txBody>
          <a:bodyPr/>
          <a:lstStyle/>
          <a:p>
            <a:r>
              <a:rPr lang="en-US" dirty="0"/>
              <a:t>When a noncompliant hospital submits a plan of correction to the CMS, the hospital may be monitored for 90 days in order to ensure compliance with EMTALA.</a:t>
            </a:r>
          </a:p>
          <a:p>
            <a:r>
              <a:rPr lang="en-US" dirty="0"/>
              <a:t>Hospitals pay a high price for EMTALA citations.</a:t>
            </a:r>
          </a:p>
          <a:p>
            <a:r>
              <a:rPr lang="en-US" dirty="0"/>
              <a:t>Costs of citation may include:</a:t>
            </a:r>
          </a:p>
          <a:p>
            <a:pPr lvl="1"/>
            <a:r>
              <a:rPr lang="en-US" dirty="0"/>
              <a:t>The required plan of correction </a:t>
            </a:r>
          </a:p>
          <a:p>
            <a:pPr lvl="1"/>
            <a:r>
              <a:rPr lang="en-US" dirty="0"/>
              <a:t>Fines</a:t>
            </a:r>
          </a:p>
          <a:p>
            <a:pPr lvl="1"/>
            <a:r>
              <a:rPr lang="en-US" dirty="0"/>
              <a:t>Civil Suits</a:t>
            </a:r>
          </a:p>
          <a:p>
            <a:pPr lvl="1"/>
            <a:r>
              <a:rPr lang="en-US" dirty="0"/>
              <a:t>Reports to other agencies</a:t>
            </a:r>
          </a:p>
        </p:txBody>
      </p:sp>
    </p:spTree>
    <p:extLst>
      <p:ext uri="{BB962C8B-B14F-4D97-AF65-F5344CB8AC3E}">
        <p14:creationId xmlns:p14="http://schemas.microsoft.com/office/powerpoint/2010/main" val="1011794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690E3-C857-4B6F-87F7-E8E72DD00F7D}"/>
              </a:ext>
            </a:extLst>
          </p:cNvPr>
          <p:cNvSpPr>
            <a:spLocks noGrp="1"/>
          </p:cNvSpPr>
          <p:nvPr>
            <p:ph type="title"/>
          </p:nvPr>
        </p:nvSpPr>
        <p:spPr/>
        <p:txBody>
          <a:bodyPr/>
          <a:lstStyle/>
          <a:p>
            <a:r>
              <a:rPr lang="en-US" dirty="0"/>
              <a:t>EMTALA History and Enforcement</a:t>
            </a:r>
          </a:p>
        </p:txBody>
      </p:sp>
      <p:sp>
        <p:nvSpPr>
          <p:cNvPr id="3" name="Content Placeholder 2">
            <a:extLst>
              <a:ext uri="{FF2B5EF4-FFF2-40B4-BE49-F238E27FC236}">
                <a16:creationId xmlns:a16="http://schemas.microsoft.com/office/drawing/2014/main" id="{46177F56-50A5-49B5-84F4-D99981C3823F}"/>
              </a:ext>
            </a:extLst>
          </p:cNvPr>
          <p:cNvSpPr>
            <a:spLocks noGrp="1"/>
          </p:cNvSpPr>
          <p:nvPr>
            <p:ph idx="1"/>
          </p:nvPr>
        </p:nvSpPr>
        <p:spPr/>
        <p:txBody>
          <a:bodyPr/>
          <a:lstStyle/>
          <a:p>
            <a:r>
              <a:rPr lang="en-US" dirty="0"/>
              <a:t>CMS reports the results of all EMTALA investigations to the Office of the Inspector General (OIG).</a:t>
            </a:r>
          </a:p>
          <a:p>
            <a:r>
              <a:rPr lang="en-US" dirty="0"/>
              <a:t>If the OIG can prove an EMTALA violation, it can impose fines.</a:t>
            </a:r>
          </a:p>
          <a:p>
            <a:r>
              <a:rPr lang="en-US" dirty="0"/>
              <a:t>Fines are:</a:t>
            </a:r>
          </a:p>
          <a:p>
            <a:pPr lvl="1"/>
            <a:r>
              <a:rPr lang="en-US" dirty="0"/>
              <a:t>Up to $50,000 per violation for hospitals with 100 beds or more</a:t>
            </a:r>
          </a:p>
          <a:p>
            <a:pPr lvl="1"/>
            <a:r>
              <a:rPr lang="en-US" dirty="0"/>
              <a:t>Up to $25,000 per violation for hospitals with less than 100 beds</a:t>
            </a:r>
          </a:p>
          <a:p>
            <a:pPr lvl="1"/>
            <a:r>
              <a:rPr lang="en-US" dirty="0"/>
              <a:t>Up to $50,000 per violation for individual physicians</a:t>
            </a:r>
          </a:p>
          <a:p>
            <a:r>
              <a:rPr lang="en-US" dirty="0"/>
              <a:t>These fines are not covered by malpractice insurance. </a:t>
            </a:r>
          </a:p>
          <a:p>
            <a:endParaRPr lang="en-US" dirty="0"/>
          </a:p>
        </p:txBody>
      </p:sp>
    </p:spTree>
    <p:extLst>
      <p:ext uri="{BB962C8B-B14F-4D97-AF65-F5344CB8AC3E}">
        <p14:creationId xmlns:p14="http://schemas.microsoft.com/office/powerpoint/2010/main" val="2425744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42B51-0C19-4008-857B-B24592F6F05B}"/>
              </a:ext>
            </a:extLst>
          </p:cNvPr>
          <p:cNvSpPr>
            <a:spLocks noGrp="1"/>
          </p:cNvSpPr>
          <p:nvPr>
            <p:ph type="title"/>
          </p:nvPr>
        </p:nvSpPr>
        <p:spPr/>
        <p:txBody>
          <a:bodyPr/>
          <a:lstStyle/>
          <a:p>
            <a:r>
              <a:rPr lang="en-US" dirty="0"/>
              <a:t>EMTALA History and Enforcement</a:t>
            </a:r>
          </a:p>
        </p:txBody>
      </p:sp>
      <p:sp>
        <p:nvSpPr>
          <p:cNvPr id="3" name="Content Placeholder 2">
            <a:extLst>
              <a:ext uri="{FF2B5EF4-FFF2-40B4-BE49-F238E27FC236}">
                <a16:creationId xmlns:a16="http://schemas.microsoft.com/office/drawing/2014/main" id="{4943DE62-ACE9-4D65-B43A-BB871F5F6FAC}"/>
              </a:ext>
            </a:extLst>
          </p:cNvPr>
          <p:cNvSpPr>
            <a:spLocks noGrp="1"/>
          </p:cNvSpPr>
          <p:nvPr>
            <p:ph idx="1"/>
          </p:nvPr>
        </p:nvSpPr>
        <p:spPr/>
        <p:txBody>
          <a:bodyPr/>
          <a:lstStyle/>
          <a:p>
            <a:r>
              <a:rPr lang="en-US" dirty="0"/>
              <a:t>EMTALA noncompliant hospitals may also be sued by:</a:t>
            </a:r>
          </a:p>
          <a:p>
            <a:pPr lvl="1"/>
            <a:r>
              <a:rPr lang="en-US" dirty="0"/>
              <a:t>A patient harmed because of the hospital’s violation</a:t>
            </a:r>
          </a:p>
          <a:p>
            <a:pPr lvl="1"/>
            <a:r>
              <a:rPr lang="en-US" dirty="0"/>
              <a:t>A receiving hospital harmed financially because of a transfer from the violating hospital</a:t>
            </a:r>
          </a:p>
          <a:p>
            <a:r>
              <a:rPr lang="en-US" dirty="0"/>
              <a:t>EMTALA violations can be reported to:</a:t>
            </a:r>
          </a:p>
          <a:p>
            <a:pPr lvl="1"/>
            <a:r>
              <a:rPr lang="en-US" dirty="0"/>
              <a:t>The Justice Department to decide whether a violation of the Hill-Burton Act has occurred</a:t>
            </a:r>
          </a:p>
          <a:p>
            <a:pPr lvl="1"/>
            <a:r>
              <a:rPr lang="en-US" dirty="0"/>
              <a:t>The Office of Civil Rights to decide whether discrimination has occurred</a:t>
            </a:r>
          </a:p>
          <a:p>
            <a:pPr lvl="1"/>
            <a:r>
              <a:rPr lang="en-US" dirty="0"/>
              <a:t>The IRS to decide whether the hospital’s tax-exempt status is in jeopardy</a:t>
            </a:r>
          </a:p>
          <a:p>
            <a:pPr lvl="1"/>
            <a:r>
              <a:rPr lang="en-US" dirty="0"/>
              <a:t>DNV and result in additional surveys</a:t>
            </a:r>
          </a:p>
        </p:txBody>
      </p:sp>
    </p:spTree>
    <p:extLst>
      <p:ext uri="{BB962C8B-B14F-4D97-AF65-F5344CB8AC3E}">
        <p14:creationId xmlns:p14="http://schemas.microsoft.com/office/powerpoint/2010/main" val="650061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439E8-DD50-4ADF-8E8D-76E89AB30827}"/>
              </a:ext>
            </a:extLst>
          </p:cNvPr>
          <p:cNvSpPr>
            <a:spLocks noGrp="1"/>
          </p:cNvSpPr>
          <p:nvPr>
            <p:ph type="title"/>
          </p:nvPr>
        </p:nvSpPr>
        <p:spPr/>
        <p:txBody>
          <a:bodyPr/>
          <a:lstStyle/>
          <a:p>
            <a:r>
              <a:rPr lang="en-US" dirty="0"/>
              <a:t>EMTALA Medical Screening Exam (MSE)</a:t>
            </a:r>
          </a:p>
        </p:txBody>
      </p:sp>
      <p:sp>
        <p:nvSpPr>
          <p:cNvPr id="3" name="Content Placeholder 2">
            <a:extLst>
              <a:ext uri="{FF2B5EF4-FFF2-40B4-BE49-F238E27FC236}">
                <a16:creationId xmlns:a16="http://schemas.microsoft.com/office/drawing/2014/main" id="{D7A53660-9A26-4F72-83CC-E212283CA427}"/>
              </a:ext>
            </a:extLst>
          </p:cNvPr>
          <p:cNvSpPr>
            <a:spLocks noGrp="1"/>
          </p:cNvSpPr>
          <p:nvPr>
            <p:ph idx="1"/>
          </p:nvPr>
        </p:nvSpPr>
        <p:spPr/>
        <p:txBody>
          <a:bodyPr/>
          <a:lstStyle/>
          <a:p>
            <a:r>
              <a:rPr lang="en-US" dirty="0"/>
              <a:t>Under EMTALA, Medicare hospitals with emergency departments must screen patients who ask for emergency care.</a:t>
            </a:r>
          </a:p>
          <a:p>
            <a:r>
              <a:rPr lang="en-US" dirty="0"/>
              <a:t>The purpose of the screening is to find out whether the patient has an emergency medical condition (EMC).</a:t>
            </a:r>
          </a:p>
          <a:p>
            <a:r>
              <a:rPr lang="en-US" dirty="0"/>
              <a:t>An emergency patient may refuse to give consent for an MSE.  If so, the hospital is not required to provide an MSE.  The patient’s refusal must be carefully documented in the medical record.  Documentation should include the potential benefits of accepting services and the risks of refusal.</a:t>
            </a:r>
          </a:p>
        </p:txBody>
      </p:sp>
    </p:spTree>
    <p:extLst>
      <p:ext uri="{BB962C8B-B14F-4D97-AF65-F5344CB8AC3E}">
        <p14:creationId xmlns:p14="http://schemas.microsoft.com/office/powerpoint/2010/main" val="1161176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D6CB4-3B8F-4BE5-ABC2-96ED1C9B9A69}"/>
              </a:ext>
            </a:extLst>
          </p:cNvPr>
          <p:cNvSpPr>
            <a:spLocks noGrp="1"/>
          </p:cNvSpPr>
          <p:nvPr>
            <p:ph type="title"/>
          </p:nvPr>
        </p:nvSpPr>
        <p:spPr/>
        <p:txBody>
          <a:bodyPr/>
          <a:lstStyle/>
          <a:p>
            <a:r>
              <a:rPr lang="en-US" dirty="0"/>
              <a:t>EMTALA Medical Screening Exam (MSE)</a:t>
            </a:r>
          </a:p>
        </p:txBody>
      </p:sp>
      <p:sp>
        <p:nvSpPr>
          <p:cNvPr id="3" name="Content Placeholder 2">
            <a:extLst>
              <a:ext uri="{FF2B5EF4-FFF2-40B4-BE49-F238E27FC236}">
                <a16:creationId xmlns:a16="http://schemas.microsoft.com/office/drawing/2014/main" id="{FC363ED8-AF01-4650-9799-B567CBCBF406}"/>
              </a:ext>
            </a:extLst>
          </p:cNvPr>
          <p:cNvSpPr>
            <a:spLocks noGrp="1"/>
          </p:cNvSpPr>
          <p:nvPr>
            <p:ph idx="1"/>
          </p:nvPr>
        </p:nvSpPr>
        <p:spPr/>
        <p:txBody>
          <a:bodyPr/>
          <a:lstStyle/>
          <a:p>
            <a:r>
              <a:rPr lang="en-US" dirty="0"/>
              <a:t>Under EMTALA, Medicare hospitals must provide MSE to:</a:t>
            </a:r>
          </a:p>
          <a:p>
            <a:pPr lvl="1"/>
            <a:r>
              <a:rPr lang="en-US" dirty="0"/>
              <a:t>All patients who come to a dedicated emergency department and request medical services</a:t>
            </a:r>
          </a:p>
          <a:p>
            <a:pPr lvl="1"/>
            <a:r>
              <a:rPr lang="en-US" dirty="0"/>
              <a:t>All patients who come to any location on the hospital campus and within a 250 yard sphere, and ask for treatment for a possible emergency condition</a:t>
            </a:r>
          </a:p>
          <a:p>
            <a:pPr lvl="1"/>
            <a:r>
              <a:rPr lang="en-US" dirty="0"/>
              <a:t>All patients who come to any location on the hospital campus and within a 250 yard sphere, and appear to have an emergency medical condition</a:t>
            </a:r>
          </a:p>
          <a:p>
            <a:pPr lvl="1"/>
            <a:r>
              <a:rPr lang="en-US" dirty="0"/>
              <a:t>All patients transported to the hospital via an ambulance</a:t>
            </a:r>
          </a:p>
          <a:p>
            <a:r>
              <a:rPr lang="en-US" dirty="0"/>
              <a:t>Patients must receive an MSE whether or not they are able to pay.</a:t>
            </a:r>
          </a:p>
        </p:txBody>
      </p:sp>
    </p:spTree>
    <p:extLst>
      <p:ext uri="{BB962C8B-B14F-4D97-AF65-F5344CB8AC3E}">
        <p14:creationId xmlns:p14="http://schemas.microsoft.com/office/powerpoint/2010/main" val="272986728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328</TotalTime>
  <Words>2049</Words>
  <Application>Microsoft Office PowerPoint</Application>
  <PresentationFormat>Widescreen</PresentationFormat>
  <Paragraphs>180</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Trebuchet MS</vt:lpstr>
      <vt:lpstr>Wingdings 3</vt:lpstr>
      <vt:lpstr>Facet</vt:lpstr>
      <vt:lpstr>EMTALA </vt:lpstr>
      <vt:lpstr>EMTALA Introduction</vt:lpstr>
      <vt:lpstr>EMTALA Introduction</vt:lpstr>
      <vt:lpstr>EMTALA History and Enforcement</vt:lpstr>
      <vt:lpstr>EMTALA History and Enforcement</vt:lpstr>
      <vt:lpstr>EMTALA History and Enforcement</vt:lpstr>
      <vt:lpstr>EMTALA History and Enforcement</vt:lpstr>
      <vt:lpstr>EMTALA Medical Screening Exam (MSE)</vt:lpstr>
      <vt:lpstr>EMTALA Medical Screening Exam (MSE)</vt:lpstr>
      <vt:lpstr>EMTALA Medical Screening Exam (MSE)</vt:lpstr>
      <vt:lpstr>EMTALA Medical Screening Exam (MSE)</vt:lpstr>
      <vt:lpstr>EMTALA Medical Screening Exam (MSE)</vt:lpstr>
      <vt:lpstr>EMTALA Medical Screening Exam (MSE)</vt:lpstr>
      <vt:lpstr>EMTALA Emergency Medical Condition (EMC)</vt:lpstr>
      <vt:lpstr>EMTALA Emergency Medical Condition (EMC)</vt:lpstr>
      <vt:lpstr>EMTALA Medically Stable</vt:lpstr>
      <vt:lpstr>EMTALA Medically Stable </vt:lpstr>
      <vt:lpstr>EMTALA On-Call System</vt:lpstr>
      <vt:lpstr>EMTALA On-Call System</vt:lpstr>
      <vt:lpstr>EMTALA On-Call System</vt:lpstr>
      <vt:lpstr>EMTALA On-Call System </vt:lpstr>
      <vt:lpstr>EMTALA Appropriate Transfer</vt:lpstr>
      <vt:lpstr>EMTALA Appropriate Transfer</vt:lpstr>
      <vt:lpstr>EMTALA Appropriate Transfer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EMTALA</dc:title>
  <dc:creator>Robyn Kedzie</dc:creator>
  <cp:lastModifiedBy>Leigh Milefsky</cp:lastModifiedBy>
  <cp:revision>29</cp:revision>
  <dcterms:created xsi:type="dcterms:W3CDTF">2018-08-17T16:59:42Z</dcterms:created>
  <dcterms:modified xsi:type="dcterms:W3CDTF">2018-11-09T20:22:53Z</dcterms:modified>
</cp:coreProperties>
</file>